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/>
  <p:notesSz cx="6858000" cy="9144000"/>
  <p:embeddedFontLst>
    <p:embeddedFont>
      <p:font typeface="맑은 고딕" panose="020B0503020000020004" pitchFamily="50" charset="-127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2" autoAdjust="0"/>
  </p:normalViewPr>
  <p:slideViewPr>
    <p:cSldViewPr>
      <p:cViewPr varScale="1">
        <p:scale>
          <a:sx n="132" d="100"/>
          <a:sy n="132" d="100"/>
        </p:scale>
        <p:origin x="96" y="115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6E7168D-0FFF-43A7-90F0-376E1A2226B9}" type="datetime1">
              <a:rPr lang="ko-KR" altLang="en-US"/>
              <a:pPr lvl="0">
                <a:defRPr/>
              </a:pPr>
              <a:t>2022-07-15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7A090DF-1EEC-4CBA-BFD4-FD6FEA9159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090DF-1EEC-4CBA-BFD4-FD6FEA9159D9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090DF-1EEC-4CBA-BFD4-FD6FEA9159D9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sv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4.png"/><Relationship Id="rId5" Type="http://schemas.openxmlformats.org/officeDocument/2006/relationships/image" Target="../media/image27.sv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5" Type="http://schemas.openxmlformats.org/officeDocument/2006/relationships/image" Target="../media/image27.svg"/><Relationship Id="rId10" Type="http://schemas.openxmlformats.org/officeDocument/2006/relationships/image" Target="../media/image45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2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8.png"/><Relationship Id="rId5" Type="http://schemas.openxmlformats.org/officeDocument/2006/relationships/image" Target="../media/image27.svg"/><Relationship Id="rId10" Type="http://schemas.openxmlformats.org/officeDocument/2006/relationships/image" Target="../media/image4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1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3.svg"/><Relationship Id="rId12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9.svg"/><Relationship Id="rId10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54.png"/><Relationship Id="rId1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7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58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62.png"/><Relationship Id="rId5" Type="http://schemas.openxmlformats.org/officeDocument/2006/relationships/image" Target="../media/image27.svg"/><Relationship Id="rId10" Type="http://schemas.openxmlformats.org/officeDocument/2006/relationships/image" Target="../media/image61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4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2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27.svg"/><Relationship Id="rId10" Type="http://schemas.openxmlformats.org/officeDocument/2006/relationships/image" Target="../media/image63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6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6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9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6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2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7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2.png"/><Relationship Id="rId5" Type="http://schemas.openxmlformats.org/officeDocument/2006/relationships/image" Target="../media/image27.svg"/><Relationship Id="rId10" Type="http://schemas.openxmlformats.org/officeDocument/2006/relationships/image" Target="../media/image71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2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5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7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8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7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82.png"/><Relationship Id="rId5" Type="http://schemas.openxmlformats.org/officeDocument/2006/relationships/image" Target="../media/image27.svg"/><Relationship Id="rId10" Type="http://schemas.openxmlformats.org/officeDocument/2006/relationships/image" Target="../media/image81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8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9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972545">
            <a:off x="-2856714" y="-5442448"/>
            <a:ext cx="10578966" cy="114212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2008875" y="-702589"/>
            <a:ext cx="17375562" cy="184356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316730">
            <a:off x="-1381685" y="6286113"/>
            <a:ext cx="7628908" cy="6637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622273">
            <a:off x="429257" y="8132848"/>
            <a:ext cx="1868621" cy="16681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4419172" y="7718150"/>
            <a:ext cx="3303967" cy="2237440"/>
            <a:chOff x="0" y="0"/>
            <a:chExt cx="4405289" cy="2983253"/>
          </a:xfrm>
        </p:grpSpPr>
        <p:sp>
          <p:nvSpPr>
            <p:cNvPr id="7" name="TextBox 7"/>
            <p:cNvSpPr txBox="1"/>
            <p:nvPr/>
          </p:nvSpPr>
          <p:spPr>
            <a:xfrm>
              <a:off x="487490" y="-20955"/>
              <a:ext cx="3917800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Nanum Square Bold"/>
                </a:rPr>
                <a:t>1조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1703"/>
              <a:ext cx="4405289" cy="224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39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이종환</a:t>
              </a:r>
              <a:endParaRPr lang="en-US" sz="21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  <a:p>
              <a:pPr algn="r">
                <a:lnSpc>
                  <a:spcPts val="263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김휘</a:t>
              </a:r>
            </a:p>
            <a:p>
              <a:pPr algn="r">
                <a:lnSpc>
                  <a:spcPts val="2639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박지원</a:t>
              </a:r>
              <a:endParaRPr lang="en-US" sz="21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  <a:p>
              <a:pPr algn="r">
                <a:lnSpc>
                  <a:spcPts val="2639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서지현</a:t>
              </a:r>
              <a:endParaRPr lang="en-US" sz="21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  <a:p>
              <a:pPr algn="r">
                <a:lnSpc>
                  <a:spcPts val="2639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양우석</a:t>
              </a:r>
              <a:endParaRPr lang="en-US" sz="21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33318" y="1048613"/>
            <a:ext cx="49024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722860" y="5597604"/>
            <a:ext cx="12000278" cy="5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요구사항</a:t>
            </a:r>
            <a:r>
              <a:rPr lang="en-US" sz="31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명세</a:t>
            </a:r>
            <a:endParaRPr lang="en-US" sz="3199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22860" y="3932501"/>
            <a:ext cx="12000278" cy="157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dirty="0">
                <a:solidFill>
                  <a:srgbClr val="000000"/>
                </a:solidFill>
                <a:latin typeface="Nanum Square Bold"/>
              </a:rPr>
              <a:t>1차 </a:t>
            </a:r>
            <a:r>
              <a:rPr lang="en-US" sz="8999" dirty="0" err="1">
                <a:solidFill>
                  <a:srgbClr val="000000"/>
                </a:solidFill>
                <a:latin typeface="Nanum Square Bold"/>
              </a:rPr>
              <a:t>프로젝트</a:t>
            </a:r>
            <a:endParaRPr lang="en-US" sz="8999" dirty="0">
              <a:solidFill>
                <a:srgbClr val="000000"/>
              </a:solidFill>
              <a:latin typeface="Nanum Squar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16611" y="2758374"/>
            <a:ext cx="7727389" cy="421610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792088" y="2632850"/>
            <a:ext cx="7079301" cy="44100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-152400" y="7111226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마이페이지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수강내역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77126" y="7111226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마이페이지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학습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노트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2F1BC74-17B1-3F04-E68F-118FB8F19C0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A2918390-9511-7C03-105C-AA8BD9D5CB60}"/>
              </a:ext>
            </a:extLst>
          </p:cNvPr>
          <p:cNvSpPr txBox="1"/>
          <p:nvPr/>
        </p:nvSpPr>
        <p:spPr>
          <a:xfrm>
            <a:off x="1295400" y="346076"/>
            <a:ext cx="4600674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마이페이지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13473"/>
              </p:ext>
            </p:extLst>
          </p:nvPr>
        </p:nvGraphicFramePr>
        <p:xfrm>
          <a:off x="1028700" y="1304760"/>
          <a:ext cx="16240125" cy="6278003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9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8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47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90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44">
                <a:tc row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마이페이지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일정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월간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달력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(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시험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날짜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날짜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응시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일정을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알려줌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날짜를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클릭하면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해당하는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날짜에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     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응시하는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시험을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조회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7036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마이페이지</a:t>
                      </a:r>
                      <a:endParaRPr lang="en-US" sz="1100" dirty="0"/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담는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창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2991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마이페이지</a:t>
                      </a:r>
                      <a:endParaRPr lang="en-US" sz="1100" dirty="0"/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내가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쓴 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내가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쓴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글을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조회할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수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있는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게시글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7036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마이페이지</a:t>
                      </a:r>
                      <a:endParaRPr lang="en-US" sz="1100" dirty="0"/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구매내역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결제일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금액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구매내역을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조회할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수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있는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구매내역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창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19200" y="346076"/>
            <a:ext cx="5350371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마이페이지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38439"/>
              </p:ext>
            </p:extLst>
          </p:nvPr>
        </p:nvGraphicFramePr>
        <p:xfrm>
          <a:off x="1028700" y="1304760"/>
          <a:ext cx="16240125" cy="3537248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31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41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마이페이지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개인정보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이메일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휴대전화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생년월일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정보수정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개인정보를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조회할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수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있는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정보수정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수정된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내용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저장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마이페이지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첫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화면으로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63556978-FBE8-5F0B-5D15-0F83A25C3D0B}"/>
              </a:ext>
            </a:extLst>
          </p:cNvPr>
          <p:cNvSpPr txBox="1"/>
          <p:nvPr/>
        </p:nvSpPr>
        <p:spPr>
          <a:xfrm>
            <a:off x="1219200" y="346076"/>
            <a:ext cx="5350371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마이페이지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E4C3E28-7E8D-53A3-2C8D-0DB337A88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505476" y="7089093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로그인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페이지2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10"/>
          <a:srcRect r="10072"/>
          <a:stretch/>
        </p:blipFill>
        <p:spPr>
          <a:xfrm>
            <a:off x="1043617" y="2683558"/>
            <a:ext cx="7243133" cy="427218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482112" y="2790519"/>
            <a:ext cx="8815288" cy="4165223"/>
          </a:xfrm>
          <a:prstGeom prst="rect">
            <a:avLst/>
          </a:prstGeom>
          <a:ln>
            <a:noFill/>
          </a:ln>
        </p:spPr>
      </p:pic>
      <p:sp>
        <p:nvSpPr>
          <p:cNvPr id="11" name="TextBox 11"/>
          <p:cNvSpPr txBox="1"/>
          <p:nvPr/>
        </p:nvSpPr>
        <p:spPr>
          <a:xfrm>
            <a:off x="-962124" y="7089093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로그인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페이지1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071CDC3A-056A-6009-1F2D-5FC329783A7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2FB21F1A-B364-DCD0-06A4-A94C1286FB2D}"/>
              </a:ext>
            </a:extLst>
          </p:cNvPr>
          <p:cNvSpPr txBox="1"/>
          <p:nvPr/>
        </p:nvSpPr>
        <p:spPr>
          <a:xfrm>
            <a:off x="1295400" y="346076"/>
            <a:ext cx="3860239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로그인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45087" y="1247343"/>
            <a:ext cx="10774586" cy="32727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053552" y="4984147"/>
            <a:ext cx="10774586" cy="420208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401326" y="4005773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로그인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-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아이디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찾기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9852" y="8671886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로그인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-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비밀번호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찾기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F934EF5B-5FD9-D674-CDFF-01E57DFDB3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86A8A493-796D-F6EC-8C46-A6EF449685CB}"/>
              </a:ext>
            </a:extLst>
          </p:cNvPr>
          <p:cNvSpPr txBox="1"/>
          <p:nvPr/>
        </p:nvSpPr>
        <p:spPr>
          <a:xfrm>
            <a:off x="1295400" y="346076"/>
            <a:ext cx="3860239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로그인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703810" y="2846113"/>
            <a:ext cx="6720587" cy="457914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TextBox 9"/>
          <p:cNvSpPr txBox="1"/>
          <p:nvPr/>
        </p:nvSpPr>
        <p:spPr>
          <a:xfrm>
            <a:off x="762000" y="7472882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회원가입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576797" y="923095"/>
            <a:ext cx="5817091" cy="390038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576797" y="5135685"/>
            <a:ext cx="5817091" cy="432347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D21CD24-6507-D185-0468-23CA2663B79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344DE0BE-D851-9235-715D-8C5B96AEC1B1}"/>
              </a:ext>
            </a:extLst>
          </p:cNvPr>
          <p:cNvSpPr txBox="1"/>
          <p:nvPr/>
        </p:nvSpPr>
        <p:spPr>
          <a:xfrm>
            <a:off x="1143000" y="346076"/>
            <a:ext cx="455585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회원가입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53211"/>
              </p:ext>
            </p:extLst>
          </p:nvPr>
        </p:nvGraphicFramePr>
        <p:xfrm>
          <a:off x="1028700" y="1304760"/>
          <a:ext cx="16240125" cy="6781017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1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06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955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00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창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창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유지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체크박스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과정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오류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안내창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창으로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창으로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창으로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유지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체크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유저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브라우저에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저장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1677">
                <a:tc vMerge="1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창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이메일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위한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과정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등록된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이메일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사용자의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알려줌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43000" y="346076"/>
            <a:ext cx="4686799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로그인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496303"/>
              </p:ext>
            </p:extLst>
          </p:nvPr>
        </p:nvGraphicFramePr>
        <p:xfrm>
          <a:off x="1028700" y="1304760"/>
          <a:ext cx="16240125" cy="5728564"/>
        </p:xfrm>
        <a:graphic>
          <a:graphicData uri="http://schemas.openxmlformats.org/drawingml/2006/table">
            <a:tbl>
              <a:tblPr/>
              <a:tblGrid>
                <a:gridCol w="123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955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6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창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이메일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위한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과정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등록된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이메일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사용자의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알려줌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03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endParaRPr lang="en-US" sz="220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정보입력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확인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닉네임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이메일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휴대전화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성별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위해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개인정보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등을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완료한다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데이터를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보관하여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각종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출력하는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담당해야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하기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때문에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매우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중요한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기능이다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&gt;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중복확인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&gt;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강화를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위해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생성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(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규칙을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지킬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수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있도록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명시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확인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&gt;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오타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방지를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위해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재입력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받고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처음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같은지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확인한다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닉네임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&gt;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중복확인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휴대전화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&gt;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본인확인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990600" y="346076"/>
            <a:ext cx="6980315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로그인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/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회원가입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 l="1256" r="1256"/>
          <a:stretch>
            <a:fillRect/>
          </a:stretch>
        </p:blipFill>
        <p:spPr>
          <a:xfrm>
            <a:off x="986467" y="2759758"/>
            <a:ext cx="8054395" cy="42721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247138" y="2759758"/>
            <a:ext cx="8012162" cy="45736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124726" y="7393893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주소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지도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불러오기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3000" y="346076"/>
            <a:ext cx="455585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회원가입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943074" y="7127193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중복확인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7433"/>
              </p:ext>
            </p:extLst>
          </p:nvPr>
        </p:nvGraphicFramePr>
        <p:xfrm>
          <a:off x="1028700" y="1304760"/>
          <a:ext cx="16240125" cy="4547245"/>
        </p:xfrm>
        <a:graphic>
          <a:graphicData uri="http://schemas.openxmlformats.org/drawingml/2006/table">
            <a:tbl>
              <a:tblPr/>
              <a:tblGrid>
                <a:gridCol w="123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4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1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3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31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4741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</a:p>
                    <a:p>
                      <a:pPr algn="ctr">
                        <a:defRPr/>
                      </a:pP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중복확인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중복확인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닉네임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중복확인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이메일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중복확인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기본키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및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참조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무결성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유지를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위한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중복확인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과정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중복확인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데이터가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됐다면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중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이라는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안내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메시지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띄우기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중복확인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가능한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데이터라면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가능하다는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안내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메시지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띄우기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7624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지도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불러오기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(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카카오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우편번호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서비스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정확성을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높이기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위해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카카오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맵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활용하여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카카오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우편번호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   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서비스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창이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활성화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되며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할 </a:t>
                      </a: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 </a:t>
                      </a:r>
                      <a:br>
                        <a:rPr lang="en-US" altLang="ko-KR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altLang="ko-KR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   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있도록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한다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66800" y="346076"/>
            <a:ext cx="518160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회원가입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88867" flipH="1">
            <a:off x="14261107" y="-2673059"/>
            <a:ext cx="5996386" cy="720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564565">
            <a:off x="3995058" y="8514146"/>
            <a:ext cx="7315200" cy="36043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730191"/>
            <a:ext cx="14393525" cy="329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저희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1조는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자격증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취득을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앞두고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있는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유저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에게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</a:p>
          <a:p>
            <a:pPr>
              <a:lnSpc>
                <a:spcPts val="5199"/>
              </a:lnSpc>
            </a:pP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다양한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자격증과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관련된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정보들을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제공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하고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더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나아가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자격증과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관련된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강의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를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들을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수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있게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하고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, </a:t>
            </a:r>
          </a:p>
          <a:p>
            <a:pPr>
              <a:lnSpc>
                <a:spcPts val="5199"/>
              </a:lnSpc>
            </a:pP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교재를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구매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할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수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있는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UI를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구현함으로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</a:p>
          <a:p>
            <a:pPr>
              <a:lnSpc>
                <a:spcPts val="5199"/>
              </a:lnSpc>
            </a:pP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유저로부터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직관적이고</a:t>
            </a:r>
            <a:r>
              <a:rPr lang="en-US" sz="3999" b="1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편의성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을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느끼게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하는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사이트입니다</a:t>
            </a:r>
            <a:r>
              <a:rPr lang="en-US" sz="3999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456" y="904875"/>
            <a:ext cx="5103009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프로젝트의</a:t>
            </a:r>
            <a:r>
              <a:rPr lang="en-US" sz="50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목표</a:t>
            </a:r>
            <a:endParaRPr lang="en-US" sz="50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07988" y="5832479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46309" y="2430292"/>
            <a:ext cx="6976691" cy="503199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578265" y="2430292"/>
            <a:ext cx="8363426" cy="503199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7139" y="346076"/>
            <a:ext cx="4471661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정보수정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485874" y="7521627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정보수정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페이지1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526" y="7521627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정보수정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페이지2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201134"/>
              </p:ext>
            </p:extLst>
          </p:nvPr>
        </p:nvGraphicFramePr>
        <p:xfrm>
          <a:off x="1028700" y="1304760"/>
          <a:ext cx="16240126" cy="6826206"/>
        </p:xfrm>
        <a:graphic>
          <a:graphicData uri="http://schemas.openxmlformats.org/drawingml/2006/table">
            <a:tbl>
              <a:tblPr/>
              <a:tblGrid>
                <a:gridCol w="123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2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1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9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8959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정보수정</a:t>
                      </a:r>
                    </a:p>
                    <a:p>
                      <a:pPr algn="ctr">
                        <a:defRPr/>
                      </a:pP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정보수정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확인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닉네임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이메일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휴대전화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성별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수정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변경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됐거나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수정을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원할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경우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수정할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수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있도록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한다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원하는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수정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수정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클릭하면회원정보가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변경된다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클릭하면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데이터가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저장되지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않으며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화면으로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돌아간다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7907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정보수정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본인인증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수정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과정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전에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인증을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하여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본인임을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확인한다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아이디와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비밀번호를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정확하다면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수정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이동하고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부정확하다면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다시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하라는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안내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메시지를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띄운다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219200" y="342900"/>
            <a:ext cx="490487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정보수정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46309" y="2430292"/>
            <a:ext cx="6976691" cy="50319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51420" y="2477917"/>
            <a:ext cx="7698935" cy="491769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567400" y="3147706"/>
            <a:ext cx="7425200" cy="346381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346076"/>
            <a:ext cx="4338311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회원탈퇴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468293" y="7474002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회원탈퇴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68492" y="6671713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로그아웃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11D4BE34-81C1-5C76-091D-C69ED099FD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4040F7C2-E1EB-6602-50CA-C7E85D5EBA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25977"/>
              </p:ext>
            </p:extLst>
          </p:nvPr>
        </p:nvGraphicFramePr>
        <p:xfrm>
          <a:off x="1028700" y="1304760"/>
          <a:ext cx="16240126" cy="5487966"/>
        </p:xfrm>
        <a:graphic>
          <a:graphicData uri="http://schemas.openxmlformats.org/drawingml/2006/table">
            <a:tbl>
              <a:tblPr/>
              <a:tblGrid>
                <a:gridCol w="123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2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1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955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621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회원탈퇴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회원탈퇴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탈퇴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경고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메시지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탈퇴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탈퇴를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희망할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경우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탈퇴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이루어지는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행위를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먼저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회원에게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안내를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한 뒤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데이터를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삭제한다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정보수정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하단의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탈퇴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경고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및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안내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창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띄우기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탈퇴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삭제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유지되며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화면으로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621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로그아웃</a:t>
                      </a:r>
                      <a:endParaRPr lang="en-US" sz="220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로그아웃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로그아웃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가지지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않은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상태로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홈페이지를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사용하게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된다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항시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로그아웃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노출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로그아웃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해제되며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갖지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않는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처음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화면으로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91130" y="346076"/>
            <a:ext cx="498107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회원탈퇴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97321" y="2312388"/>
            <a:ext cx="5380981" cy="517955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871468" y="934974"/>
            <a:ext cx="10206928" cy="299403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43000" y="346076"/>
            <a:ext cx="5027457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강의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리스트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485874" y="7634761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강의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리스트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10126" y="4052916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강의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리스트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정렬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077328" y="4238625"/>
            <a:ext cx="6001068" cy="50581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TextBox 13"/>
          <p:cNvSpPr txBox="1"/>
          <p:nvPr/>
        </p:nvSpPr>
        <p:spPr>
          <a:xfrm>
            <a:off x="6448326" y="882015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강의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검색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715000" y="2066305"/>
            <a:ext cx="7166085" cy="60400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1215251" y="346076"/>
            <a:ext cx="4575949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강의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추천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02145" y="821055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강의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추천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391340"/>
              </p:ext>
            </p:extLst>
          </p:nvPr>
        </p:nvGraphicFramePr>
        <p:xfrm>
          <a:off x="1028700" y="1304760"/>
          <a:ext cx="16240126" cy="6130143"/>
        </p:xfrm>
        <a:graphic>
          <a:graphicData uri="http://schemas.openxmlformats.org/drawingml/2006/table">
            <a:tbl>
              <a:tblPr/>
              <a:tblGrid>
                <a:gridCol w="123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2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1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9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0543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리스트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리스트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관련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리스트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및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리스트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5130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 err="1"/>
                        <a:t>강의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리스트</a:t>
                      </a:r>
                      <a:endParaRPr lang="en-US" sz="1800" dirty="0">
                        <a:solidFill>
                          <a:srgbClr val="000000"/>
                        </a:solidFill>
                        <a:ea typeface="Nanum Square Light"/>
                      </a:endParaRPr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정렬된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리스트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정렬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인기순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신규등록순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해당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항목별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정렬하여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표기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선택한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항목별로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정렬된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리스트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5130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 err="1"/>
                        <a:t>강의</a:t>
                      </a:r>
                      <a:endParaRPr lang="en-US" dirty="0"/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리스트</a:t>
                      </a:r>
                      <a:endParaRPr lang="en-US" sz="1800" dirty="0">
                        <a:solidFill>
                          <a:srgbClr val="000000"/>
                        </a:solidFill>
                        <a:ea typeface="Nanum Square Light"/>
                      </a:endParaRPr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정보검색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사용자가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원하는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강의를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수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있도록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검색란에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사용자가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원하는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정보검색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내용이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포함된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모든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출력함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335010" y="346076"/>
            <a:ext cx="521819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강의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리스트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86542"/>
              </p:ext>
            </p:extLst>
          </p:nvPr>
        </p:nvGraphicFramePr>
        <p:xfrm>
          <a:off x="1028700" y="1304760"/>
          <a:ext cx="16240126" cy="2665768"/>
        </p:xfrm>
        <a:graphic>
          <a:graphicData uri="http://schemas.openxmlformats.org/drawingml/2006/table">
            <a:tbl>
              <a:tblPr/>
              <a:tblGrid>
                <a:gridCol w="123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2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1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9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42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관련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관련된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(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또는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최신순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)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251517" y="346076"/>
            <a:ext cx="4996883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강의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추천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 l="1127" r="1127"/>
          <a:stretch>
            <a:fillRect/>
          </a:stretch>
        </p:blipFill>
        <p:spPr>
          <a:xfrm>
            <a:off x="2751288" y="2095500"/>
            <a:ext cx="5745793" cy="553070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 t="3668" b="3668"/>
          <a:stretch>
            <a:fillRect/>
          </a:stretch>
        </p:blipFill>
        <p:spPr>
          <a:xfrm>
            <a:off x="9052689" y="2095500"/>
            <a:ext cx="6561743" cy="553070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TextBox 9"/>
          <p:cNvSpPr txBox="1"/>
          <p:nvPr/>
        </p:nvSpPr>
        <p:spPr>
          <a:xfrm>
            <a:off x="1219200" y="346076"/>
            <a:ext cx="538964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강의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상세보기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7775003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강의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상세보기1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57926" y="7775003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강의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상세보기2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6565" y="2552700"/>
            <a:ext cx="8629517" cy="506984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 t="23" b="23"/>
          <a:stretch>
            <a:fillRect/>
          </a:stretch>
        </p:blipFill>
        <p:spPr>
          <a:xfrm>
            <a:off x="10104375" y="1078469"/>
            <a:ext cx="6833841" cy="77109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-381000" y="7686527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서비스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설명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82758" y="889635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가격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정보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8FF664E-1902-6026-C4DA-ED1C57C4F1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DE0DCB69-8B8C-10CA-7652-8188F1F4BC7A}"/>
              </a:ext>
            </a:extLst>
          </p:cNvPr>
          <p:cNvSpPr txBox="1"/>
          <p:nvPr/>
        </p:nvSpPr>
        <p:spPr>
          <a:xfrm>
            <a:off x="1219200" y="346076"/>
            <a:ext cx="538964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강의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상세보기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179256">
            <a:off x="12229152" y="-2472685"/>
            <a:ext cx="6259026" cy="64776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514600" y="7743706"/>
            <a:ext cx="4475705" cy="48715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2044" t="9488" r="39534"/>
          <a:stretch>
            <a:fillRect/>
          </a:stretch>
        </p:blipFill>
        <p:spPr>
          <a:xfrm>
            <a:off x="899021" y="2591001"/>
            <a:ext cx="5128352" cy="3626237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" name="TextBox 5"/>
          <p:cNvSpPr txBox="1"/>
          <p:nvPr/>
        </p:nvSpPr>
        <p:spPr>
          <a:xfrm>
            <a:off x="1028700" y="904875"/>
            <a:ext cx="4362450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벤치</a:t>
            </a:r>
            <a:r>
              <a:rPr lang="en-US" sz="50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마킹</a:t>
            </a:r>
            <a:r>
              <a:rPr lang="en-US" sz="50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endParaRPr lang="en-US" sz="50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1172" r="27692"/>
          <a:stretch>
            <a:fillRect/>
          </a:stretch>
        </p:blipFill>
        <p:spPr>
          <a:xfrm>
            <a:off x="6410393" y="2591001"/>
            <a:ext cx="5467400" cy="3626237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 l="16174" r="16174"/>
          <a:stretch>
            <a:fillRect/>
          </a:stretch>
        </p:blipFill>
        <p:spPr>
          <a:xfrm>
            <a:off x="12258794" y="2591001"/>
            <a:ext cx="5128352" cy="3626237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8" name="Group 8"/>
          <p:cNvGrpSpPr/>
          <p:nvPr/>
        </p:nvGrpSpPr>
        <p:grpSpPr>
          <a:xfrm>
            <a:off x="12496800" y="6560138"/>
            <a:ext cx="4473987" cy="1555162"/>
            <a:chOff x="0" y="0"/>
            <a:chExt cx="5965315" cy="2073549"/>
          </a:xfrm>
        </p:grpSpPr>
        <p:sp>
          <p:nvSpPr>
            <p:cNvPr id="9" name="TextBox 9"/>
            <p:cNvSpPr txBox="1"/>
            <p:nvPr/>
          </p:nvSpPr>
          <p:spPr>
            <a:xfrm>
              <a:off x="0" y="574791"/>
              <a:ext cx="5965315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도서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구매의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대표적인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사이트로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자격증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관련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도서를</a:t>
              </a:r>
              <a:r>
                <a:rPr lang="en-US" sz="2000" b="1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구매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하는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기능을</a:t>
              </a:r>
              <a:endParaRPr lang="en-US" sz="2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  <a:p>
              <a:pPr marL="0" lvl="0" indent="0"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제공하기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위해서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벤치마킹하기에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적합하다</a:t>
              </a:r>
              <a:endParaRPr lang="en-US" sz="2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65315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anum Square Bold" panose="020B0600000101010101" charset="-127"/>
                  <a:ea typeface="Nanum Square Bold" panose="020B0600000101010101" charset="-127"/>
                </a:rPr>
                <a:t>알라딘</a:t>
              </a:r>
              <a:endParaRPr lang="en-US" sz="24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023660" y="6637334"/>
            <a:ext cx="195385" cy="19538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16768" y="12845482"/>
            <a:ext cx="6254651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ea typeface="Nanum Square Bold"/>
              </a:rPr>
              <a:t>대표적 벤치 마킹 사이트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41013" y="6560138"/>
            <a:ext cx="4473987" cy="1555162"/>
            <a:chOff x="0" y="0"/>
            <a:chExt cx="5965315" cy="207354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574791"/>
              <a:ext cx="5965315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다양한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자격증과</a:t>
              </a:r>
              <a:r>
                <a:rPr lang="en-US" sz="2000" b="1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관련된</a:t>
              </a:r>
              <a:r>
                <a:rPr lang="en-US" sz="2000" b="1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정보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를</a:t>
              </a:r>
              <a:endParaRPr lang="en-US" sz="2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깔끔하게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제공하여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데이터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수집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,</a:t>
              </a:r>
            </a:p>
            <a:p>
              <a:pPr marL="0" lvl="0" indent="0"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다양한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기능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UI를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벤치마킹하기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적합하다</a:t>
              </a:r>
              <a:endParaRPr lang="en-US" sz="2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965315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anum Square Bold" panose="020B0600000101010101" charset="-127"/>
                  <a:ea typeface="Nanum Square Bold" panose="020B0600000101010101" charset="-127"/>
                </a:rPr>
                <a:t>자넷</a:t>
              </a:r>
              <a:endParaRPr lang="en-US" sz="24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endParaRP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924031" y="6630303"/>
            <a:ext cx="195385" cy="19538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6879813" y="6560138"/>
            <a:ext cx="4473987" cy="1936162"/>
            <a:chOff x="0" y="0"/>
            <a:chExt cx="5965315" cy="258154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574791"/>
              <a:ext cx="5965315" cy="200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자격증과</a:t>
              </a:r>
              <a:r>
                <a:rPr lang="en-US" sz="2000" b="1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관련된</a:t>
              </a:r>
              <a:r>
                <a:rPr lang="en-US" sz="2000" b="1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강의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를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제공하는</a:t>
              </a:r>
              <a:endParaRPr lang="en-US" sz="2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플랫폼으로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자격증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관련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강의를</a:t>
              </a:r>
              <a:endParaRPr lang="en-US" sz="2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제공하는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기능을</a:t>
              </a:r>
              <a:r>
                <a:rPr lang="en-US" sz="2000" dirty="0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벤치마킹하기에</a:t>
              </a:r>
              <a:endParaRPr lang="en-US" sz="2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  <a:p>
              <a:pPr marL="0" lvl="0" indent="0"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Nanum Square Light" panose="020B0600000101010101" charset="-127"/>
                  <a:ea typeface="Nanum Square Light" panose="020B0600000101010101" charset="-127"/>
                </a:rPr>
                <a:t>유용하다</a:t>
              </a:r>
              <a:endParaRPr lang="en-US" sz="2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965315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anum Square Bold" panose="020B0600000101010101" charset="-127"/>
                  <a:ea typeface="Nanum Square Bold" panose="020B0600000101010101" charset="-127"/>
                </a:rPr>
                <a:t>서울시평생학습포털</a:t>
              </a:r>
              <a:endParaRPr lang="en-US" sz="24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581755" y="6630303"/>
            <a:ext cx="195385" cy="1953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186085" y="1409700"/>
            <a:ext cx="6019704" cy="71805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2057400" y="8657581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취소&amp;환불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99E1403-6697-0CAB-06A1-82AFD323A4D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E99D7618-13DD-4E21-C8B5-C095689D6868}"/>
              </a:ext>
            </a:extLst>
          </p:cNvPr>
          <p:cNvSpPr txBox="1"/>
          <p:nvPr/>
        </p:nvSpPr>
        <p:spPr>
          <a:xfrm>
            <a:off x="1219200" y="346076"/>
            <a:ext cx="538964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강의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상세보기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2CD332-C8E2-FB85-2DA7-2E2F817134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09" y="2072487"/>
            <a:ext cx="7607691" cy="555018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D1A22400-6B7C-69D8-D539-E597430E8D27}"/>
              </a:ext>
            </a:extLst>
          </p:cNvPr>
          <p:cNvSpPr txBox="1"/>
          <p:nvPr/>
        </p:nvSpPr>
        <p:spPr>
          <a:xfrm>
            <a:off x="9127635" y="7680535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리뷰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978228"/>
              </p:ext>
            </p:extLst>
          </p:nvPr>
        </p:nvGraphicFramePr>
        <p:xfrm>
          <a:off x="1028700" y="1304760"/>
          <a:ext cx="16240126" cy="6263940"/>
        </p:xfrm>
        <a:graphic>
          <a:graphicData uri="http://schemas.openxmlformats.org/drawingml/2006/table">
            <a:tbl>
              <a:tblPr/>
              <a:tblGrid>
                <a:gridCol w="123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1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20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9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8366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상세보기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상세보기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서비스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설명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서비스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평가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구매하기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및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시스템으로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서비스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설명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및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환불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해당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618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 err="1"/>
                        <a:t>강의</a:t>
                      </a:r>
                      <a:endParaRPr lang="en-US" dirty="0"/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상세보기</a:t>
                      </a:r>
                      <a:endParaRPr lang="en-US" sz="1800" dirty="0">
                        <a:solidFill>
                          <a:srgbClr val="000000"/>
                        </a:solidFill>
                        <a:ea typeface="Nanum Square Light"/>
                      </a:endParaRPr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관련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관련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관련된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자동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3616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 err="1"/>
                        <a:t>강의</a:t>
                      </a:r>
                      <a:endParaRPr lang="en-US" dirty="0"/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상세보기</a:t>
                      </a:r>
                      <a:endParaRPr lang="en-US" sz="1800" dirty="0">
                        <a:solidFill>
                          <a:srgbClr val="000000"/>
                        </a:solidFill>
                        <a:ea typeface="Nanum Square Light"/>
                      </a:endParaRPr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서비스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설명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소개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교육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강의이수시간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정원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난이도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관련된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필요성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등을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설명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상세보기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화면에서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서비스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설명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219200" y="346076"/>
            <a:ext cx="584684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강의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상세보기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9380"/>
              </p:ext>
            </p:extLst>
          </p:nvPr>
        </p:nvGraphicFramePr>
        <p:xfrm>
          <a:off x="1028700" y="1304760"/>
          <a:ext cx="16240126" cy="5896140"/>
        </p:xfrm>
        <a:graphic>
          <a:graphicData uri="http://schemas.openxmlformats.org/drawingml/2006/table">
            <a:tbl>
              <a:tblPr/>
              <a:tblGrid>
                <a:gridCol w="123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2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1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949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650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상세보기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(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)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위한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등을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제공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상세보기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화면에서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및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시스템으로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683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 err="1"/>
                        <a:t>강의</a:t>
                      </a:r>
                      <a:endParaRPr lang="en-US" dirty="0"/>
                    </a:p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상세보기</a:t>
                      </a:r>
                      <a:endParaRPr lang="en-US" sz="1800" dirty="0">
                        <a:solidFill>
                          <a:srgbClr val="000000"/>
                        </a:solidFill>
                        <a:ea typeface="Nanum Square Light"/>
                      </a:endParaRPr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및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환불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환불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규정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환불에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대한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규정을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사전에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사용자에게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안내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상세보기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화면에서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취소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환불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809">
                <a:tc vMerge="1"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후기 </a:t>
                      </a:r>
                      <a:r>
                        <a:rPr lang="ko-KR" alt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입력창</a:t>
                      </a:r>
                      <a:endParaRPr lang="en-US" altLang="ko-KR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별점</a:t>
                      </a:r>
                      <a:endParaRPr lang="en-US" altLang="ko-KR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리뷰 등록 버튼</a:t>
                      </a:r>
                      <a:endParaRPr lang="en-US" altLang="ko-KR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리뷰 리스트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 후기 작성 및</a:t>
                      </a:r>
                      <a:endParaRPr lang="en-US" altLang="ko-KR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 후기 목록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리뷰와 </a:t>
                      </a:r>
                      <a:r>
                        <a:rPr lang="ko-KR" alt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별점</a:t>
                      </a: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작성 후 리뷰 등록 버튼 클릭</a:t>
                      </a:r>
                      <a:endParaRPr lang="en-US" altLang="ko-KR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리뷰 데이터 저장</a:t>
                      </a:r>
                      <a:endParaRPr lang="en-US" altLang="ko-KR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리뷰 리스트에 리뷰 출력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353868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00B3E4F5-F47A-703E-4101-D213609585CC}"/>
              </a:ext>
            </a:extLst>
          </p:cNvPr>
          <p:cNvSpPr txBox="1"/>
          <p:nvPr/>
        </p:nvSpPr>
        <p:spPr>
          <a:xfrm>
            <a:off x="1219200" y="346076"/>
            <a:ext cx="584684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강의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상세보기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A054CE9-F14E-C709-D69B-08E3B0FEA9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 l="495" r="495"/>
          <a:stretch>
            <a:fillRect/>
          </a:stretch>
        </p:blipFill>
        <p:spPr>
          <a:xfrm>
            <a:off x="1957955" y="2430372"/>
            <a:ext cx="5380981" cy="517955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001499" y="4685250"/>
            <a:ext cx="5137458" cy="50386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896160" y="544039"/>
            <a:ext cx="8242797" cy="377266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1143000" y="346076"/>
            <a:ext cx="4842628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도서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교재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8526" y="7733695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분야별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리스트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619635" y="436140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검색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81920" y="9228611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교재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추천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98967"/>
              </p:ext>
            </p:extLst>
          </p:nvPr>
        </p:nvGraphicFramePr>
        <p:xfrm>
          <a:off x="1028700" y="1304760"/>
          <a:ext cx="16240125" cy="5388535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3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6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94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6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955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27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분야별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리스트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보여주기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리스트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목록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수험서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/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수험서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/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접속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922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종류별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책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책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책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책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이름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선택한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책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보여주고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책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접속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10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책을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검색해서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찾는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연관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연관성이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높은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책,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책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책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&gt;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상세페이지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접속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-649455" y="346076"/>
            <a:ext cx="16041855" cy="59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도서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교재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 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분야별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리스트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/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추천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도서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기능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/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검색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246706" y="3573201"/>
            <a:ext cx="5561547" cy="41325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010400" y="4076700"/>
            <a:ext cx="5561547" cy="270048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TextBox 9"/>
          <p:cNvSpPr txBox="1"/>
          <p:nvPr/>
        </p:nvSpPr>
        <p:spPr>
          <a:xfrm>
            <a:off x="1296910" y="346076"/>
            <a:ext cx="685649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도서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교재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페이지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33400" y="775335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교재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상세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페이지1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0926" y="7083740"/>
            <a:ext cx="627707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북트레일러</a:t>
            </a:r>
            <a:r>
              <a:rPr lang="ko-KR" alt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45C3648-7666-76D5-26E7-C667E5D476D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655" t="10040" r="3928" b="12105"/>
          <a:stretch/>
        </p:blipFill>
        <p:spPr>
          <a:xfrm>
            <a:off x="12756165" y="3845619"/>
            <a:ext cx="5330941" cy="2931570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7F475C75-5B5C-2782-C910-287C85EF46B6}"/>
              </a:ext>
            </a:extLst>
          </p:cNvPr>
          <p:cNvSpPr txBox="1"/>
          <p:nvPr/>
        </p:nvSpPr>
        <p:spPr>
          <a:xfrm>
            <a:off x="7315200" y="7122246"/>
            <a:ext cx="627707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교재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상세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페이지2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3057525" y="346076"/>
            <a:ext cx="16041855" cy="59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도서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교재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페이지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1E30D7-6074-9281-9CE4-00CE0934F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446411"/>
              </p:ext>
            </p:extLst>
          </p:nvPr>
        </p:nvGraphicFramePr>
        <p:xfrm>
          <a:off x="1158042" y="1790700"/>
          <a:ext cx="16240125" cy="5388535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574978819"/>
                    </a:ext>
                  </a:extLst>
                </a:gridCol>
                <a:gridCol w="3475156">
                  <a:extLst>
                    <a:ext uri="{9D8B030D-6E8A-4147-A177-3AD203B41FA5}">
                      <a16:colId xmlns:a16="http://schemas.microsoft.com/office/drawing/2014/main" val="2641121769"/>
                    </a:ext>
                  </a:extLst>
                </a:gridCol>
                <a:gridCol w="4043493">
                  <a:extLst>
                    <a:ext uri="{9D8B030D-6E8A-4147-A177-3AD203B41FA5}">
                      <a16:colId xmlns:a16="http://schemas.microsoft.com/office/drawing/2014/main" val="383979991"/>
                    </a:ext>
                  </a:extLst>
                </a:gridCol>
                <a:gridCol w="2846014">
                  <a:extLst>
                    <a:ext uri="{9D8B030D-6E8A-4147-A177-3AD203B41FA5}">
                      <a16:colId xmlns:a16="http://schemas.microsoft.com/office/drawing/2014/main" val="4107789166"/>
                    </a:ext>
                  </a:extLst>
                </a:gridCol>
                <a:gridCol w="3149428">
                  <a:extLst>
                    <a:ext uri="{9D8B030D-6E8A-4147-A177-3AD203B41FA5}">
                      <a16:colId xmlns:a16="http://schemas.microsoft.com/office/drawing/2014/main" val="871815346"/>
                    </a:ext>
                  </a:extLst>
                </a:gridCol>
                <a:gridCol w="1106971">
                  <a:extLst>
                    <a:ext uri="{9D8B030D-6E8A-4147-A177-3AD203B41FA5}">
                      <a16:colId xmlns:a16="http://schemas.microsoft.com/office/drawing/2014/main" val="4214785237"/>
                    </a:ext>
                  </a:extLst>
                </a:gridCol>
              </a:tblGrid>
              <a:tr h="10955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025081"/>
                  </a:ext>
                </a:extLst>
              </a:tr>
              <a:tr h="1332759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책이름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할인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상세정보를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689866"/>
                  </a:ext>
                </a:extLst>
              </a:tr>
              <a:tr h="1469222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책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신간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알림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설정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책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세로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크기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책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무게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신간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입고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알림을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해준다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해당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책의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입고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알림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선택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(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메일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)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789888"/>
                  </a:ext>
                </a:extLst>
              </a:tr>
              <a:tr h="1491014">
                <a:tc v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북 트레일러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관련 영상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동영상 제공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북 트레일러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&gt;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동영상 실행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4250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056952" y="3051893"/>
            <a:ext cx="6446812" cy="39068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172068" y="1676512"/>
            <a:ext cx="7134732" cy="39068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840371" y="5655731"/>
            <a:ext cx="5798125" cy="33427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TextBox 9"/>
          <p:cNvSpPr txBox="1"/>
          <p:nvPr/>
        </p:nvSpPr>
        <p:spPr>
          <a:xfrm>
            <a:off x="2057400" y="7027331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교재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소개&amp;목차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00896" y="102870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구매자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의견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분포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/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평점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분포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, 100자평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D3151B50-9DB1-5798-BA50-AAAD43CBB1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975BC221-9F57-009C-0FAD-481E4733972F}"/>
              </a:ext>
            </a:extLst>
          </p:cNvPr>
          <p:cNvSpPr txBox="1"/>
          <p:nvPr/>
        </p:nvSpPr>
        <p:spPr>
          <a:xfrm>
            <a:off x="1296910" y="346076"/>
            <a:ext cx="6856490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도서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교재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페이지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240724"/>
              </p:ext>
            </p:extLst>
          </p:nvPr>
        </p:nvGraphicFramePr>
        <p:xfrm>
          <a:off x="1028700" y="1304760"/>
          <a:ext cx="16240125" cy="5003066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4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94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6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9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61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소개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및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목차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소개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목차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대한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섦명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챕터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도서에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관한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소개를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간략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하게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보여준다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-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880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의견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분포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평점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분포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후기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열람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평가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작성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분포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100자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후기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후기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게시판으로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작성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화면으로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작성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880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구매자 의견,</a:t>
                      </a:r>
                    </a:p>
                    <a:p>
                      <a:pPr algn="ctr"/>
                      <a:r>
                        <a:rPr lang="en-US" sz="220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분포, 평점 </a:t>
                      </a:r>
                    </a:p>
                    <a:p>
                      <a:pPr algn="ctr"/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후기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(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공감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최신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정렬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)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구매자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분포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100자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후기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정렬된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후기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게시판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정렬된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1987731E-8EA6-363E-F121-F98E025F467E}"/>
              </a:ext>
            </a:extLst>
          </p:cNvPr>
          <p:cNvSpPr txBox="1"/>
          <p:nvPr/>
        </p:nvSpPr>
        <p:spPr>
          <a:xfrm>
            <a:off x="-3057525" y="346076"/>
            <a:ext cx="16041855" cy="59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도서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교재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페이지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F0643FE-8EEC-5165-3FB8-C83F7732FD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 l="21247" r="17106"/>
          <a:stretch>
            <a:fillRect/>
          </a:stretch>
        </p:blipFill>
        <p:spPr>
          <a:xfrm>
            <a:off x="1353162" y="2583410"/>
            <a:ext cx="6512091" cy="485997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 l="8107" r="6574"/>
          <a:stretch>
            <a:fillRect/>
          </a:stretch>
        </p:blipFill>
        <p:spPr>
          <a:xfrm>
            <a:off x="7865253" y="2573001"/>
            <a:ext cx="9069586" cy="485997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TextBox 9"/>
          <p:cNvSpPr txBox="1"/>
          <p:nvPr/>
        </p:nvSpPr>
        <p:spPr>
          <a:xfrm>
            <a:off x="193509" y="346076"/>
            <a:ext cx="6512091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장바구니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91200" y="7548049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장바구니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826918" y="3128327"/>
            <a:ext cx="6277074" cy="412717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590259" y="1870100"/>
            <a:ext cx="7411741" cy="36544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474138" y="5751474"/>
            <a:ext cx="7682144" cy="36037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1360512" y="346076"/>
            <a:ext cx="7402488" cy="59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ea typeface="Nanum Square Bold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ea typeface="Nanum Square Bold"/>
              </a:rPr>
              <a:t>분석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메인페이지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(</a:t>
            </a:r>
            <a:r>
              <a:rPr lang="en-US" sz="3500" dirty="0" err="1">
                <a:solidFill>
                  <a:srgbClr val="000000"/>
                </a:solidFill>
                <a:ea typeface="Nanum Square Bold"/>
              </a:rPr>
              <a:t>참고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ea typeface="Nanum Square Bold"/>
              </a:rPr>
              <a:t>사이트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" y="729615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자격증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메인페이지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75169" y="8840826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추천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자격증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025058"/>
              </p:ext>
            </p:extLst>
          </p:nvPr>
        </p:nvGraphicFramePr>
        <p:xfrm>
          <a:off x="1028700" y="1304760"/>
          <a:ext cx="16240125" cy="7088278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6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47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9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89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명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할인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적용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금액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수량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배송비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총금액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배송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상품선택</a:t>
                      </a:r>
                      <a:endParaRPr lang="en-US" sz="2200" dirty="0" err="1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장바구니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담기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/  </a:t>
                      </a: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명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선택에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따라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총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금액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변동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선택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주문하기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창으로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95400" y="346076"/>
            <a:ext cx="5303915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결제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시스템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0" y="346076"/>
            <a:ext cx="5389927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주문하기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3DB8E6D2-2E8A-D178-1B16-E28851E1CFE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1410" r="22124"/>
          <a:stretch>
            <a:fillRect/>
          </a:stretch>
        </p:blipFill>
        <p:spPr>
          <a:xfrm>
            <a:off x="2385301" y="1381013"/>
            <a:ext cx="6277074" cy="50823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098BFDF5-D3B4-7965-E7B4-5679CE2A590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4891" r="11460" b="744"/>
          <a:stretch>
            <a:fillRect/>
          </a:stretch>
        </p:blipFill>
        <p:spPr>
          <a:xfrm>
            <a:off x="8915400" y="1381013"/>
            <a:ext cx="6179526" cy="50823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C69118B5-D3A8-1C43-0083-634315CD081F}"/>
              </a:ext>
            </a:extLst>
          </p:cNvPr>
          <p:cNvSpPr txBox="1"/>
          <p:nvPr/>
        </p:nvSpPr>
        <p:spPr>
          <a:xfrm>
            <a:off x="10563126" y="912495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도서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&amp;</a:t>
            </a:r>
            <a:r>
              <a:rPr lang="ko-KR" alt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강의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결제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하기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6F1F51AB-FAC0-8F07-9B42-6B27D310FE8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362200" y="6715013"/>
            <a:ext cx="9072116" cy="292428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44B538C9-75C2-A664-9AFD-04BB49CD7343}"/>
              </a:ext>
            </a:extLst>
          </p:cNvPr>
          <p:cNvSpPr txBox="1"/>
          <p:nvPr/>
        </p:nvSpPr>
        <p:spPr>
          <a:xfrm>
            <a:off x="1295400" y="346076"/>
            <a:ext cx="5303915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결제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시스템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88EA1C2-AA0D-7F10-E5E2-BDDBDE8B6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B42AC87-C3A9-91B2-D67F-749624B7F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262606"/>
              </p:ext>
            </p:extLst>
          </p:nvPr>
        </p:nvGraphicFramePr>
        <p:xfrm>
          <a:off x="1028700" y="1304761"/>
          <a:ext cx="16240125" cy="6200939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4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9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808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01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주문하기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배송방법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배송지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수령인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연락처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요청사항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배송일선택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(</a:t>
                      </a: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달력사용</a:t>
                      </a:r>
                      <a:r>
                        <a:rPr lang="en-US" altLang="ko-KR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)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결제방법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명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주문수량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배송비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총금액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주문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하기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주문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하기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버튼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달력기능을 이용하여 희망하는 배송예정일을 선택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9FE49DB-B3FA-ABE6-7E8D-5BDEC1A99FB2}"/>
              </a:ext>
            </a:extLst>
          </p:cNvPr>
          <p:cNvSpPr txBox="1"/>
          <p:nvPr/>
        </p:nvSpPr>
        <p:spPr>
          <a:xfrm>
            <a:off x="1295400" y="346076"/>
            <a:ext cx="5303915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결제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시스템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866BBD3-A113-16F8-CC04-1E4E42509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19D4DD2B-509E-011E-B91B-29846C0FC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79201"/>
              </p:ext>
            </p:extLst>
          </p:nvPr>
        </p:nvGraphicFramePr>
        <p:xfrm>
          <a:off x="1028700" y="1304760"/>
          <a:ext cx="16240125" cy="3843905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99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3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31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07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</a:p>
                    <a:p>
                      <a:pPr algn="ctr"/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확인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확인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상품명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가격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수령인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배송지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연락처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요청사항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배송예정일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결제완료를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확인할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수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있는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기능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후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최종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결제완료가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ko-KR" alt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돼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었다는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것을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확인할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수</a:t>
                      </a:r>
                      <a:b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있도록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띄운다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71600" y="1894223"/>
            <a:ext cx="6486463" cy="62104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158161" y="1894223"/>
            <a:ext cx="8694621" cy="62104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TextBox 9"/>
          <p:cNvSpPr txBox="1"/>
          <p:nvPr/>
        </p:nvSpPr>
        <p:spPr>
          <a:xfrm>
            <a:off x="1295400" y="346076"/>
            <a:ext cx="7800516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게시판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메인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페이지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/ 글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작성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6294" y="8216958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게시판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메인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66934" y="8216958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게시판 글 작성 페이지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304760"/>
          <a:ext cx="16239262" cy="7968780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7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4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30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9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분류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기능명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요소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기능설명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동작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우선순위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자유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게시판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전체 글, 추천 글 조회</a:t>
                      </a:r>
                    </a:p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글 검색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전체글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추천글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글 번호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제목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내용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추천수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조회수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작성자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작성일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수정일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전체 글 / 추천 글 나눠</a:t>
                      </a: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서 </a:t>
                      </a:r>
                      <a:br>
                        <a:rPr lang="en-US" altLang="ko-KR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출력</a:t>
                      </a:r>
                    </a:p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한 페이지 당 10개씩 </a:t>
                      </a:r>
                    </a:p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       글 목록 출력</a:t>
                      </a:r>
                    </a:p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제목 / 내용 / 작성자로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글을 검색 하는 기능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전체 글 클릭 시 전체 글 목록으로 이동 / 추천 글 클릭 시 추천 글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목록으로 이동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목록 바 생성 다음 페이지로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이동 시 다른 글 목록 출력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제목 / 내용 / 작성자 선택 후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검색한</a:t>
                      </a:r>
                      <a:r>
                        <a:rPr lang="en-US" sz="2200">
                          <a:solidFill>
                            <a:schemeClr val="tx1"/>
                          </a:solidFill>
                          <a:latin typeface="Nanum Square Light"/>
                          <a:ea typeface="Nanum Square Light"/>
                        </a:rPr>
                        <a:t> 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 키워드에 맞게 글 목록 </a:t>
                      </a:r>
                      <a:b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출력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상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글 작성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사진 첨부 / 전체 삭제 /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등록하기</a:t>
                      </a:r>
                    </a:p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제목 / 내용 공백 시 작성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불가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글 번호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제목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내용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파일</a:t>
                      </a: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첨부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파일크기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작성일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글 작성 시 사진을 첨부할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수 있는 기능</a:t>
                      </a:r>
                    </a:p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제목 / 내용 공백 입력  </a:t>
                      </a: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시</a:t>
                      </a:r>
                      <a:br>
                        <a:rPr lang="en-US" altLang="ko-KR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팝업 창 띄우기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사진 첨부 기능 클릭 시 사진 업로</a:t>
                      </a: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드 </a:t>
                      </a:r>
                      <a:r>
                        <a:rPr lang="en-US" sz="2200">
                          <a:latin typeface="Nanum Square Light"/>
                          <a:ea typeface="Nanum Square Light"/>
                        </a:rPr>
                        <a:t>팝업창 띄우기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업로드한 사진을 삭제할 수 있는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전체 삭제 기능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사진 첨부 시 작게 미리보기 창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띄우기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등록하기 클릭 시 사진이 첨부되며, 팝업창 사라짐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제목 / 내용에 공백 입력 후 작성할 시 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팝업창 띄우기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중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66800" y="346076"/>
            <a:ext cx="4872462" cy="6159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900"/>
              </a:lnSpc>
              <a:defRPr/>
            </a:pPr>
            <a:r>
              <a:rPr lang="en-US" sz="3500">
                <a:solidFill>
                  <a:srgbClr val="000000"/>
                </a:solidFill>
                <a:latin typeface="Nanum Square Bold"/>
                <a:ea typeface="Nanum Square Bold"/>
              </a:rPr>
              <a:t>요구사항 분석 - 게시판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971840" y="2540334"/>
            <a:ext cx="9466379" cy="429537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96525" y="2540334"/>
            <a:ext cx="6928268" cy="507978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914400" y="769236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게시판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글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수정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66492" y="6896556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게시판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댓글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작성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55658" y="346076"/>
            <a:ext cx="8878942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게시판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글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수정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/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게시판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댓글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작성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304760"/>
          <a:ext cx="16236723" cy="5423295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1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08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8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4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9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분류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기능명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요소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기능설명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동작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우선순위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9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글 수정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수정 / 삭제 / 목록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수정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삭제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수정일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작성한 글 수정/삭</a:t>
                      </a: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제 </a:t>
                      </a:r>
                      <a:br>
                        <a:rPr lang="en-US" altLang="ko-KR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목록으로 이동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글 수정 시 수정한 내용으로 출력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삭제 시 경고 팝업창 띄우기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- 예 선택 시 삭제</a:t>
                      </a: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     - 아니오 선택 시 팝업창 사라짐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상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9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댓글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/</a:t>
                      </a:r>
                      <a:r>
                        <a:rPr lang="ko-KR" alt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대댓글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댓글 등록 / 수정 / 삭제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altLang="en-US" sz="2200">
                          <a:latin typeface="Nanum Square Light"/>
                          <a:ea typeface="Nanum Square Light"/>
                        </a:rPr>
                        <a:t>댓글수 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altLang="en-US" sz="2200">
                          <a:latin typeface="Nanum Square Light"/>
                          <a:ea typeface="Nanum Square Light"/>
                        </a:rPr>
                        <a:t>작성자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altLang="en-US" sz="2200">
                          <a:latin typeface="Nanum Square Light"/>
                          <a:ea typeface="Nanum Square Light"/>
                        </a:rPr>
                        <a:t>내용   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altLang="en-US" sz="2200">
                          <a:latin typeface="Nanum Square Light"/>
                          <a:ea typeface="Nanum Square Light"/>
                        </a:rPr>
                        <a:t>작성일 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altLang="en-US" sz="2200">
                          <a:latin typeface="Nanum Square Light"/>
                          <a:ea typeface="Nanum Square Light"/>
                        </a:rPr>
                        <a:t>수정일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댓글 등록 / 수정 / 삭제 </a:t>
                      </a:r>
                      <a:b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기능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댓글 수정 시 수정한 내용으로 출력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삭제 시 경고 팝업창 띄우기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- 예 선택 시 삭제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 </a:t>
                      </a:r>
                      <a:b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- 아니오 선택 시 팝업창 사라짐</a:t>
                      </a:r>
                    </a:p>
                    <a:p>
                      <a:pPr marL="342900" indent="-342900">
                        <a:buFont typeface="Arial"/>
                        <a:buChar char="•"/>
                        <a:defRPr/>
                      </a:pPr>
                      <a:r>
                        <a:rPr lang="ko-KR" alt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대댓글이 새댓글 이후에 달려도 새댓글보다 우선으로 출력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상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3"/>
          <p:cNvSpPr txBox="1"/>
          <p:nvPr/>
        </p:nvSpPr>
        <p:spPr>
          <a:xfrm>
            <a:off x="1066800" y="346076"/>
            <a:ext cx="4872462" cy="6159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900"/>
              </a:lnSpc>
              <a:defRPr/>
            </a:pPr>
            <a:r>
              <a:rPr lang="en-US" sz="3500">
                <a:solidFill>
                  <a:srgbClr val="000000"/>
                </a:solidFill>
                <a:latin typeface="Nanum Square Bold"/>
                <a:ea typeface="Nanum Square Bold"/>
              </a:rPr>
              <a:t>요구사항 분석 - 게시판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680084" y="1409700"/>
            <a:ext cx="11102716" cy="735092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6092905" y="8868282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홈페이지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내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통합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검색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기능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5400" y="346076"/>
            <a:ext cx="8947551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홈페이지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내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통합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검색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기능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페이지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304760"/>
          <a:ext cx="16234790" cy="3027672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50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06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598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분류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기능명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요소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기능설명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동작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</a:rPr>
                        <a:t>우선순위</a:t>
                      </a:r>
                      <a:endParaRPr lang="en-US" sz="2800">
                        <a:latin typeface="Nanum Square Bold"/>
                        <a:ea typeface="Nanum Square 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89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통합 검색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홈페이지 내 통합 검색 기능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검색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해당 키워드에 대한 정보를 </a:t>
                      </a:r>
                    </a:p>
                    <a:p>
                      <a:pPr algn="ctr"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출력하고, 필요한 강의 /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교</a:t>
                      </a: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재를 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추천해준다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14160" indent="-314160" algn="ctr"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메인페이지에 있는 검색 바에 </a:t>
                      </a:r>
                      <a:br>
                        <a:rPr lang="en-US" sz="2200">
                          <a:latin typeface="Nanum Square Light"/>
                          <a:ea typeface="Nanum Square Light"/>
                        </a:rPr>
                      </a:br>
                      <a:r>
                        <a:rPr lang="en-US" sz="2200">
                          <a:latin typeface="Nanum Square Light"/>
                          <a:ea typeface="Nanum Square Light"/>
                        </a:rPr>
                        <a:t>검색 시 </a:t>
                      </a:r>
                    </a:p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en-US" sz="2200">
                          <a:latin typeface="Nanum Square Light"/>
                          <a:ea typeface="Nanum Square Light"/>
                        </a:rPr>
                        <a:t>키워드에 맞는 정보</a:t>
                      </a:r>
                      <a:r>
                        <a:rPr lang="ko-KR" altLang="en-US" sz="2200">
                          <a:latin typeface="Nanum Square Light"/>
                          <a:ea typeface="Nanum Square Light"/>
                        </a:rPr>
                        <a:t>와 </a:t>
                      </a:r>
                    </a:p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강의 / 교재 추천</a:t>
                      </a:r>
                    </a:p>
                    <a:p>
                      <a:pPr marL="0" indent="0" algn="ctr">
                        <a:buFont typeface="Arial"/>
                        <a:buNone/>
                        <a:defRPr/>
                      </a:pPr>
                      <a:r>
                        <a:rPr lang="ko-KR" alt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클릭 시</a:t>
                      </a:r>
                      <a:r>
                        <a:rPr lang="en-US" altLang="ko-KR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,</a:t>
                      </a:r>
                      <a:r>
                        <a:rPr lang="ko-KR" alt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 상세페이지로 이동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</a:rPr>
                        <a:t>상</a:t>
                      </a:r>
                      <a:endParaRPr lang="en-US" sz="2200">
                        <a:latin typeface="Nanum Square Light"/>
                        <a:ea typeface="Nanum Square Ligh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219200" y="346076"/>
            <a:ext cx="4306779" cy="6159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900"/>
              </a:lnSpc>
              <a:defRPr/>
            </a:pPr>
            <a:r>
              <a:rPr lang="en-US" sz="3500">
                <a:solidFill>
                  <a:srgbClr val="000000"/>
                </a:solidFill>
                <a:latin typeface="Nanum Square Bold"/>
                <a:ea typeface="Nanum Square Bold"/>
              </a:rPr>
              <a:t>요구사항 분석 -  검색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845528"/>
              </p:ext>
            </p:extLst>
          </p:nvPr>
        </p:nvGraphicFramePr>
        <p:xfrm>
          <a:off x="1028700" y="1304760"/>
          <a:ext cx="16240125" cy="6640320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6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47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69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3471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메인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네이게이션바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사이트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검색바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마이페이지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해당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첫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진입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사이트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이름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화면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검색창에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해당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결과창으로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로그인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회원가입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마이페이지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156">
                <a:tc vMerge="1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메인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(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각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상세보기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,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각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아이템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2753">
                <a:tc vMerge="1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메인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최신글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유저네임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글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분류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조회수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최신글을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최신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게시글을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출력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152435" y="346076"/>
            <a:ext cx="5476965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메인페이지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47606"/>
              </p:ext>
            </p:extLst>
          </p:nvPr>
        </p:nvGraphicFramePr>
        <p:xfrm>
          <a:off x="1028700" y="1304760"/>
          <a:ext cx="16240125" cy="3152940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4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47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31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분류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요소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기능설명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동작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Nanum Square Bold" panose="020B0600000101010101" charset="-127"/>
                          <a:ea typeface="Nanum Square Bold" panose="020B0600000101010101" charset="-127"/>
                        </a:rPr>
                        <a:t>우선순위</a:t>
                      </a:r>
                      <a:endParaRPr lang="en-US" sz="2800" dirty="0">
                        <a:latin typeface="Nanum Square Bold" panose="020B0600000101010101" charset="-127"/>
                        <a:ea typeface="Nanum Square Bold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메인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검색바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게시판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창에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입력한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검색에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대한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검색창에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검색하면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검색된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내용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결과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7520031A-7B24-68B7-AB5D-7DE93982BA94}"/>
              </a:ext>
            </a:extLst>
          </p:cNvPr>
          <p:cNvSpPr txBox="1"/>
          <p:nvPr/>
        </p:nvSpPr>
        <p:spPr>
          <a:xfrm>
            <a:off x="1152435" y="346076"/>
            <a:ext cx="5476965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메인페이지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C0B64FF-CF7D-531C-6FCF-06090334E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211972" y="1301127"/>
            <a:ext cx="6277074" cy="412023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211972" y="5554713"/>
            <a:ext cx="6277074" cy="346753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080264" y="3075731"/>
            <a:ext cx="8974397" cy="413553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1331342" y="346076"/>
            <a:ext cx="8727058" cy="59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ea typeface="Nanum Square Bold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ea typeface="Nanum Square Bold"/>
              </a:rPr>
              <a:t>분석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자격증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ea typeface="Nanum Square Bold"/>
              </a:rPr>
              <a:t>상세페이지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(</a:t>
            </a:r>
            <a:r>
              <a:rPr lang="en-US" sz="3500" dirty="0" err="1">
                <a:solidFill>
                  <a:srgbClr val="000000"/>
                </a:solidFill>
                <a:ea typeface="Nanum Square Bold"/>
              </a:rPr>
              <a:t>참고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ea typeface="Nanum Square Bold"/>
              </a:rPr>
              <a:t>사이트</a:t>
            </a:r>
            <a:r>
              <a:rPr lang="en-US" sz="3500" dirty="0">
                <a:solidFill>
                  <a:srgbClr val="000000"/>
                </a:solidFill>
                <a:ea typeface="Nanum Square Bold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685800" y="9108027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자격증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상세보기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638800" y="7277944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교재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추천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49710"/>
              </p:ext>
            </p:extLst>
          </p:nvPr>
        </p:nvGraphicFramePr>
        <p:xfrm>
          <a:off x="1028700" y="1304760"/>
          <a:ext cx="16240125" cy="7192547"/>
        </p:xfrm>
        <a:graphic>
          <a:graphicData uri="http://schemas.openxmlformats.org/drawingml/2006/table">
            <a:tbl>
              <a:tblPr/>
              <a:tblGrid>
                <a:gridCol w="161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6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47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31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a typeface="Nanum Square Bold"/>
                        </a:rPr>
                        <a:t>분류</a:t>
                      </a:r>
                      <a:endParaRPr lang="en-US" sz="2800" dirty="0"/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a typeface="Nanum Square Bold"/>
                        </a:rPr>
                        <a:t>기능명</a:t>
                      </a:r>
                      <a:endParaRPr lang="en-US" sz="2800" dirty="0"/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a typeface="Nanum Square Bold"/>
                        </a:rPr>
                        <a:t>요소</a:t>
                      </a:r>
                      <a:endParaRPr lang="en-US" sz="2800" dirty="0"/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a typeface="Nanum Square Bold"/>
                        </a:rPr>
                        <a:t>기능설명</a:t>
                      </a:r>
                      <a:endParaRPr lang="en-US" sz="2800" dirty="0"/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a typeface="Nanum Square Bold"/>
                        </a:rPr>
                        <a:t>동작</a:t>
                      </a:r>
                      <a:endParaRPr lang="en-US" sz="2800" dirty="0"/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a typeface="Nanum Square Bold"/>
                        </a:rPr>
                        <a:t>우선순위</a:t>
                      </a:r>
                      <a:endParaRPr lang="en-US" sz="2800" dirty="0"/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2720">
                <a:tc row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시험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내용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응시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시험일정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준비물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응시료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정보를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</a:b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접수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접수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페이지로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이동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345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자격증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Nanum Square Light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상세</a:t>
                      </a:r>
                      <a:endParaRPr lang="en-US" sz="1100" dirty="0"/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해당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게시판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유저네임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글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글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본문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내용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자격증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게시판을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게시글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조회수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증가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671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자격증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Nanum Square Light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상세</a:t>
                      </a:r>
                      <a:endParaRPr lang="en-US" sz="1100" dirty="0"/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교재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4671">
                <a:tc v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자격증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Nanum Square Light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Nanum Square Light"/>
                        </a:rPr>
                        <a:t>상세</a:t>
                      </a:r>
                      <a:endParaRPr lang="en-US" sz="1100" dirty="0"/>
                    </a:p>
                  </a:txBody>
                  <a:tcPr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이미지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제목</a:t>
                      </a:r>
                      <a:endParaRPr lang="en-US" sz="2200" dirty="0">
                        <a:solidFill>
                          <a:srgbClr val="000000"/>
                        </a:solidFill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추천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강의를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보여줌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클릭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시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강의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상세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보기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Nanum Square Light" panose="020B0600000101010101" charset="-127"/>
                          <a:ea typeface="Nanum Square Light" panose="020B0600000101010101" charset="-127"/>
                        </a:rPr>
                        <a:t>중</a:t>
                      </a:r>
                      <a:endParaRPr lang="en-US" sz="2200" dirty="0">
                        <a:latin typeface="Nanum Square Light" panose="020B0600000101010101" charset="-127"/>
                        <a:ea typeface="Nanum Square Light" panose="020B0600000101010101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173659" y="346076"/>
            <a:ext cx="6751141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요구사항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분석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-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자격증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상세페이지</a:t>
            </a:r>
            <a:endParaRPr lang="en-US" sz="3500" dirty="0">
              <a:solidFill>
                <a:srgbClr val="000000"/>
              </a:solidFill>
              <a:latin typeface="Nanum Square Bold" panose="020B0600000101010101" charset="-127"/>
              <a:ea typeface="Nanum Square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465288" y="-487192"/>
            <a:ext cx="3423987" cy="30317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943765" y="9499212"/>
            <a:ext cx="2924840" cy="23179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24082" y="8418991"/>
            <a:ext cx="2092624" cy="2239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560936" flipV="1">
            <a:off x="16499079" y="-1236799"/>
            <a:ext cx="2970743" cy="2584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541415"/>
            <a:ext cx="258685" cy="258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024989" y="1301127"/>
            <a:ext cx="6277074" cy="36064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11575" y="5408612"/>
            <a:ext cx="4264552" cy="45026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694212" y="1301127"/>
            <a:ext cx="4568799" cy="47882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1295400" y="346076"/>
            <a:ext cx="4600674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마이페이지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참고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사이트</a:t>
            </a:r>
            <a:r>
              <a:rPr lang="en-US" sz="3500" dirty="0">
                <a:solidFill>
                  <a:srgbClr val="00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04800" y="506730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마이페이지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658126" y="9429750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일정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관리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91726" y="6212779"/>
            <a:ext cx="62770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일정</a:t>
            </a:r>
            <a:r>
              <a:rPr lang="en-US" sz="3000" dirty="0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num Square Light" panose="020B0600000101010101" charset="-127"/>
                <a:ea typeface="Nanum Square Light" panose="020B0600000101010101" charset="-127"/>
              </a:rPr>
              <a:t>등록</a:t>
            </a:r>
            <a:endParaRPr lang="en-US" sz="3000" dirty="0">
              <a:solidFill>
                <a:srgbClr val="000000"/>
              </a:solidFill>
              <a:latin typeface="Nanum Square Light" panose="020B0600000101010101" charset="-127"/>
              <a:ea typeface="Nanum Square Light" panose="020B0600000101010101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2400</Words>
  <Application>Microsoft Office PowerPoint</Application>
  <PresentationFormat>사용자 지정</PresentationFormat>
  <Paragraphs>793</Paragraphs>
  <Slides>49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Nanum Square Light</vt:lpstr>
      <vt:lpstr>Calibri</vt:lpstr>
      <vt:lpstr>Nanum Square Bold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분홍색 파란색 및 노란색 유기적인 도형 다양성 워크숍 웨비나 키노트 프레젠테이션</dc:title>
  <dc:creator>shiny</dc:creator>
  <cp:lastModifiedBy>이종환</cp:lastModifiedBy>
  <cp:revision>25</cp:revision>
  <dcterms:created xsi:type="dcterms:W3CDTF">2006-08-16T00:00:00Z</dcterms:created>
  <dcterms:modified xsi:type="dcterms:W3CDTF">2022-07-15T13:42:17Z</dcterms:modified>
  <cp:version>1000.0000.01</cp:version>
</cp:coreProperties>
</file>